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7318375" cy="104505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1DB"/>
    <a:srgbClr val="F19DAE"/>
    <a:srgbClr val="F4F7FA"/>
    <a:srgbClr val="D3CABC"/>
    <a:srgbClr val="E94708"/>
    <a:srgbClr val="906E30"/>
    <a:srgbClr val="82582D"/>
    <a:srgbClr val="A4723A"/>
    <a:srgbClr val="664724"/>
    <a:srgbClr val="645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51" y="51"/>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171295" cy="524340"/>
          </a:xfrm>
          <a:prstGeom prst="rect">
            <a:avLst/>
          </a:prstGeom>
        </p:spPr>
        <p:txBody>
          <a:bodyPr vert="horz" lIns="97166" tIns="48583" rIns="97166" bIns="48583" rtlCol="0"/>
          <a:lstStyle>
            <a:lvl1pPr algn="l">
              <a:defRPr sz="1200"/>
            </a:lvl1pPr>
          </a:lstStyle>
          <a:p>
            <a:endParaRPr kumimoji="1" lang="ja-JP" altLang="en-US"/>
          </a:p>
        </p:txBody>
      </p:sp>
      <p:sp>
        <p:nvSpPr>
          <p:cNvPr id="3" name="日付プレースホルダー 2"/>
          <p:cNvSpPr>
            <a:spLocks noGrp="1"/>
          </p:cNvSpPr>
          <p:nvPr>
            <p:ph type="dt" idx="1"/>
          </p:nvPr>
        </p:nvSpPr>
        <p:spPr>
          <a:xfrm>
            <a:off x="4145388" y="0"/>
            <a:ext cx="3171295" cy="524340"/>
          </a:xfrm>
          <a:prstGeom prst="rect">
            <a:avLst/>
          </a:prstGeom>
        </p:spPr>
        <p:txBody>
          <a:bodyPr vert="horz" lIns="97166" tIns="48583" rIns="97166" bIns="48583" rtlCol="0"/>
          <a:lstStyle>
            <a:lvl1pPr algn="r">
              <a:defRPr sz="1200"/>
            </a:lvl1pPr>
          </a:lstStyle>
          <a:p>
            <a:fld id="{70F99883-74AE-4A2C-81B7-5B86A08198C0}" type="datetimeFigureOut">
              <a:rPr kumimoji="1" lang="ja-JP" altLang="en-US" smtClean="0"/>
              <a:t>2023/10/16</a:t>
            </a:fld>
            <a:endParaRPr kumimoji="1" lang="ja-JP" altLang="en-US"/>
          </a:p>
        </p:txBody>
      </p:sp>
      <p:sp>
        <p:nvSpPr>
          <p:cNvPr id="4" name="スライド イメージ プレースホルダー 3"/>
          <p:cNvSpPr>
            <a:spLocks noGrp="1" noRot="1" noChangeAspect="1"/>
          </p:cNvSpPr>
          <p:nvPr>
            <p:ph type="sldImg" idx="2"/>
          </p:nvPr>
        </p:nvSpPr>
        <p:spPr>
          <a:xfrm>
            <a:off x="2401888" y="1304925"/>
            <a:ext cx="2514600" cy="3529013"/>
          </a:xfrm>
          <a:prstGeom prst="rect">
            <a:avLst/>
          </a:prstGeom>
          <a:noFill/>
          <a:ln w="12700">
            <a:solidFill>
              <a:prstClr val="black"/>
            </a:solidFill>
          </a:ln>
        </p:spPr>
        <p:txBody>
          <a:bodyPr vert="horz" lIns="97166" tIns="48583" rIns="97166" bIns="48583" rtlCol="0" anchor="ctr"/>
          <a:lstStyle/>
          <a:p>
            <a:endParaRPr lang="ja-JP" altLang="en-US"/>
          </a:p>
        </p:txBody>
      </p:sp>
      <p:sp>
        <p:nvSpPr>
          <p:cNvPr id="5" name="ノート プレースホルダー 4"/>
          <p:cNvSpPr>
            <a:spLocks noGrp="1"/>
          </p:cNvSpPr>
          <p:nvPr>
            <p:ph type="body" sz="quarter" idx="3"/>
          </p:nvPr>
        </p:nvSpPr>
        <p:spPr>
          <a:xfrm>
            <a:off x="731838" y="5029310"/>
            <a:ext cx="5854700" cy="4114889"/>
          </a:xfrm>
          <a:prstGeom prst="rect">
            <a:avLst/>
          </a:prstGeom>
        </p:spPr>
        <p:txBody>
          <a:bodyPr vert="horz" lIns="97166" tIns="48583" rIns="97166" bIns="485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926176"/>
            <a:ext cx="3171295" cy="524339"/>
          </a:xfrm>
          <a:prstGeom prst="rect">
            <a:avLst/>
          </a:prstGeom>
        </p:spPr>
        <p:txBody>
          <a:bodyPr vert="horz" lIns="97166" tIns="48583" rIns="97166" bIns="485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145388" y="9926176"/>
            <a:ext cx="3171295" cy="524339"/>
          </a:xfrm>
          <a:prstGeom prst="rect">
            <a:avLst/>
          </a:prstGeom>
        </p:spPr>
        <p:txBody>
          <a:bodyPr vert="horz" lIns="97166" tIns="48583" rIns="97166" bIns="48583"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10/16/2023</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mailto:jyoseisien1@huhp.hokudai.ac.jp" TargetMode="Externa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6385" y="4547"/>
            <a:ext cx="7968343" cy="109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47259" y="1952625"/>
            <a:ext cx="5398993" cy="400110"/>
          </a:xfrm>
          <a:prstGeom prst="rect">
            <a:avLst/>
          </a:prstGeom>
          <a:noFill/>
        </p:spPr>
        <p:txBody>
          <a:bodyPr wrap="square" rtlCol="0">
            <a:spAutoFit/>
          </a:bodyPr>
          <a:lstStyle/>
          <a:p>
            <a:pPr algn="ctr"/>
            <a:r>
              <a:rPr lang="ja-JP" altLang="en-US" sz="2000" dirty="0">
                <a:latin typeface="HGS創英ﾌﾟﾚｾﾞﾝｽEB" panose="02020800000000000000" pitchFamily="18" charset="-128"/>
                <a:ea typeface="HGS創英ﾌﾟﾚｾﾞﾝｽEB" panose="02020800000000000000" pitchFamily="18" charset="-128"/>
              </a:rPr>
              <a:t>第１９回　医師とともにキャリアを考える会</a:t>
            </a:r>
            <a:endParaRPr lang="en-US" sz="2000" dirty="0">
              <a:latin typeface="HGS創英ﾌﾟﾚｾﾞﾝｽEB" panose="02020800000000000000" pitchFamily="18" charset="-128"/>
              <a:ea typeface="HGS創英ﾌﾟﾚｾﾞﾝｽEB" panose="02020800000000000000" pitchFamily="18" charset="-128"/>
            </a:endParaRPr>
          </a:p>
        </p:txBody>
      </p:sp>
      <p:sp>
        <p:nvSpPr>
          <p:cNvPr id="23" name="TextBox 22"/>
          <p:cNvSpPr txBox="1"/>
          <p:nvPr/>
        </p:nvSpPr>
        <p:spPr>
          <a:xfrm>
            <a:off x="1579650" y="2414290"/>
            <a:ext cx="5735550" cy="1523494"/>
          </a:xfrm>
          <a:prstGeom prst="rect">
            <a:avLst/>
          </a:prstGeom>
          <a:noFill/>
        </p:spPr>
        <p:txBody>
          <a:bodyPr wrap="square" rtlCol="0">
            <a:spAutoFit/>
          </a:bodyPr>
          <a:lstStyle/>
          <a:p>
            <a:r>
              <a:rPr lang="ja-JP" altLang="en-US" sz="20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　  </a:t>
            </a:r>
            <a:r>
              <a:rPr lang="ja-JP" altLang="en-US" sz="3600" dirty="0">
                <a:ln w="0"/>
                <a:solidFill>
                  <a:schemeClr val="accent1">
                    <a:lumMod val="50000"/>
                  </a:schemeClr>
                </a:solidFill>
                <a:effectLst>
                  <a:reflection blurRad="6350" stA="53000" endA="300" endPos="35500" dir="5400000" sy="-90000" algn="bl" rotWithShape="0"/>
                </a:effectLst>
                <a:latin typeface="HGS創英ﾌﾟﾚｾﾞﾝｽEB" panose="02020800000000000000" pitchFamily="18" charset="-128"/>
                <a:ea typeface="HGS創英ﾌﾟﾚｾﾞﾝｽEB" panose="02020800000000000000" pitchFamily="18" charset="-128"/>
              </a:rPr>
              <a:t>感染症診療は面白い！！</a:t>
            </a:r>
            <a:endParaRPr lang="en-US" altLang="ja-JP" sz="3600" dirty="0">
              <a:ln w="0"/>
              <a:solidFill>
                <a:schemeClr val="accent1">
                  <a:lumMod val="50000"/>
                </a:schemeClr>
              </a:solidFill>
              <a:effectLst>
                <a:reflection blurRad="6350" stA="53000" endA="300" endPos="35500" dir="5400000" sy="-90000" algn="bl" rotWithShape="0"/>
              </a:effectLst>
              <a:latin typeface="HGS創英ﾌﾟﾚｾﾞﾝｽEB" panose="02020800000000000000" pitchFamily="18" charset="-128"/>
              <a:ea typeface="HGS創英ﾌﾟﾚｾﾞﾝｽEB" panose="02020800000000000000" pitchFamily="18" charset="-128"/>
            </a:endParaRPr>
          </a:p>
          <a:p>
            <a:endParaRPr lang="en-US" altLang="ja-JP" sz="9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endParaRPr>
          </a:p>
          <a:p>
            <a:r>
              <a:rPr lang="ja-JP" altLang="en-US" sz="20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      　　　</a:t>
            </a:r>
            <a:r>
              <a:rPr lang="ja-JP" altLang="en-US"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呼吸器内科</a:t>
            </a:r>
            <a:r>
              <a:rPr lang="en-US" altLang="ja-JP"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a:t>
            </a:r>
            <a:r>
              <a:rPr lang="ja-JP" altLang="en-US"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感染制御部　助教</a:t>
            </a:r>
            <a:endParaRPr lang="en-US" altLang="ja-JP"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endParaRPr>
          </a:p>
          <a:p>
            <a:r>
              <a:rPr lang="ja-JP" altLang="en-US"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　　　　 　　　　中久保　祥</a:t>
            </a:r>
            <a:r>
              <a:rPr lang="ja-JP" alt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 </a:t>
            </a:r>
            <a:r>
              <a:rPr lang="ja-JP" altLang="en-US"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先生</a:t>
            </a:r>
            <a:endParaRPr lang="en-US" sz="24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endParaRPr>
          </a:p>
        </p:txBody>
      </p:sp>
      <p:sp>
        <p:nvSpPr>
          <p:cNvPr id="3" name="正方形/長方形 2">
            <a:extLst>
              <a:ext uri="{FF2B5EF4-FFF2-40B4-BE49-F238E27FC236}">
                <a16:creationId xmlns:a16="http://schemas.microsoft.com/office/drawing/2014/main" id="{7E086363-ECD4-4A3B-743D-4ED3AA18F320}"/>
              </a:ext>
            </a:extLst>
          </p:cNvPr>
          <p:cNvSpPr/>
          <p:nvPr/>
        </p:nvSpPr>
        <p:spPr>
          <a:xfrm>
            <a:off x="1243847" y="5001459"/>
            <a:ext cx="5802405" cy="1540805"/>
          </a:xfrm>
          <a:prstGeom prst="rect">
            <a:avLst/>
          </a:prstGeom>
          <a:solidFill>
            <a:srgbClr val="F4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ﾌﾟﾚｾﾞﾝｽEB" panose="02020800000000000000" pitchFamily="18" charset="-128"/>
              <a:ea typeface="HGS創英ﾌﾟﾚｾﾞﾝｽEB" panose="02020800000000000000" pitchFamily="18" charset="-128"/>
            </a:endParaRPr>
          </a:p>
        </p:txBody>
      </p:sp>
      <p:grpSp>
        <p:nvGrpSpPr>
          <p:cNvPr id="2" name="グループ化 1">
            <a:extLst>
              <a:ext uri="{FF2B5EF4-FFF2-40B4-BE49-F238E27FC236}">
                <a16:creationId xmlns:a16="http://schemas.microsoft.com/office/drawing/2014/main" id="{4FE38900-6366-4C90-56F0-F5C66DB2E10A}"/>
              </a:ext>
            </a:extLst>
          </p:cNvPr>
          <p:cNvGrpSpPr/>
          <p:nvPr/>
        </p:nvGrpSpPr>
        <p:grpSpPr>
          <a:xfrm>
            <a:off x="1335025" y="4420974"/>
            <a:ext cx="5459506" cy="912002"/>
            <a:chOff x="1361334" y="4439742"/>
            <a:chExt cx="5459506" cy="912002"/>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334" y="4439742"/>
              <a:ext cx="5459506" cy="91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41394" y="4439742"/>
              <a:ext cx="4672847" cy="646331"/>
            </a:xfrm>
            <a:prstGeom prst="rect">
              <a:avLst/>
            </a:prstGeom>
            <a:noFill/>
          </p:spPr>
          <p:txBody>
            <a:bodyPr wrap="square" rtlCol="0">
              <a:spAutoFit/>
            </a:bodyPr>
            <a:lstStyle/>
            <a:p>
              <a:r>
                <a:rPr lang="ja-JP" altLang="en-US" sz="1800" b="1" dirty="0">
                  <a:solidFill>
                    <a:schemeClr val="bg1"/>
                  </a:solidFill>
                  <a:latin typeface="HGS創英ﾌﾟﾚｾﾞﾝｽEB" panose="02020800000000000000" pitchFamily="18" charset="-128"/>
                  <a:ea typeface="HGS創英ﾌﾟﾚｾﾞﾝｽEB" panose="02020800000000000000" pitchFamily="18" charset="-128"/>
                </a:rPr>
                <a:t>１１月１３日（月）　</a:t>
              </a:r>
              <a:r>
                <a:rPr lang="en-US" altLang="ja-JP" sz="1800" b="1" dirty="0">
                  <a:solidFill>
                    <a:schemeClr val="bg1"/>
                  </a:solidFill>
                  <a:latin typeface="HGS創英ﾌﾟﾚｾﾞﾝｽEB" panose="02020800000000000000" pitchFamily="18" charset="-128"/>
                  <a:ea typeface="HGS創英ﾌﾟﾚｾﾞﾝｽEB" panose="02020800000000000000" pitchFamily="18" charset="-128"/>
                </a:rPr>
                <a:t>14</a:t>
              </a:r>
              <a:r>
                <a:rPr lang="ja-JP" altLang="en-US" sz="1800" b="1" dirty="0">
                  <a:solidFill>
                    <a:schemeClr val="bg1"/>
                  </a:solidFill>
                  <a:latin typeface="HGS創英ﾌﾟﾚｾﾞﾝｽEB" panose="02020800000000000000" pitchFamily="18" charset="-128"/>
                  <a:ea typeface="HGS創英ﾌﾟﾚｾﾞﾝｽEB" panose="02020800000000000000" pitchFamily="18" charset="-128"/>
                </a:rPr>
                <a:t>：</a:t>
              </a:r>
              <a:r>
                <a:rPr lang="en-US" altLang="ja-JP" sz="1800" b="1" dirty="0">
                  <a:solidFill>
                    <a:schemeClr val="bg1"/>
                  </a:solidFill>
                  <a:latin typeface="HGS創英ﾌﾟﾚｾﾞﾝｽEB" panose="02020800000000000000" pitchFamily="18" charset="-128"/>
                  <a:ea typeface="HGS創英ﾌﾟﾚｾﾞﾝｽEB" panose="02020800000000000000" pitchFamily="18" charset="-128"/>
                </a:rPr>
                <a:t>00</a:t>
              </a:r>
              <a:r>
                <a:rPr lang="ja-JP" altLang="en-US" sz="1800" b="1" dirty="0">
                  <a:solidFill>
                    <a:schemeClr val="bg1"/>
                  </a:solidFill>
                  <a:latin typeface="HGS創英ﾌﾟﾚｾﾞﾝｽEB" panose="02020800000000000000" pitchFamily="18" charset="-128"/>
                  <a:ea typeface="HGS創英ﾌﾟﾚｾﾞﾝｽEB" panose="02020800000000000000" pitchFamily="18" charset="-128"/>
                </a:rPr>
                <a:t>～</a:t>
              </a:r>
              <a:r>
                <a:rPr lang="en-US" altLang="ja-JP" sz="1800" b="1" dirty="0">
                  <a:solidFill>
                    <a:schemeClr val="bg1"/>
                  </a:solidFill>
                  <a:latin typeface="HGS創英ﾌﾟﾚｾﾞﾝｽEB" panose="02020800000000000000" pitchFamily="18" charset="-128"/>
                  <a:ea typeface="HGS創英ﾌﾟﾚｾﾞﾝｽEB" panose="02020800000000000000" pitchFamily="18" charset="-128"/>
                </a:rPr>
                <a:t>14</a:t>
              </a:r>
              <a:r>
                <a:rPr lang="ja-JP" altLang="en-US" sz="1800" b="1" dirty="0">
                  <a:solidFill>
                    <a:schemeClr val="bg1"/>
                  </a:solidFill>
                  <a:latin typeface="HGS創英ﾌﾟﾚｾﾞﾝｽEB" panose="02020800000000000000" pitchFamily="18" charset="-128"/>
                  <a:ea typeface="HGS創英ﾌﾟﾚｾﾞﾝｽEB" panose="02020800000000000000" pitchFamily="18" charset="-128"/>
                </a:rPr>
                <a:t>：</a:t>
              </a:r>
              <a:r>
                <a:rPr lang="en-US" altLang="ja-JP" sz="1800" b="1" dirty="0">
                  <a:solidFill>
                    <a:schemeClr val="bg1"/>
                  </a:solidFill>
                  <a:latin typeface="HGS創英ﾌﾟﾚｾﾞﾝｽEB" panose="02020800000000000000" pitchFamily="18" charset="-128"/>
                  <a:ea typeface="HGS創英ﾌﾟﾚｾﾞﾝｽEB" panose="02020800000000000000" pitchFamily="18" charset="-128"/>
                </a:rPr>
                <a:t>40</a:t>
              </a:r>
            </a:p>
            <a:p>
              <a:r>
                <a:rPr lang="ja-JP" altLang="en-US" sz="1800" b="1" dirty="0">
                  <a:solidFill>
                    <a:schemeClr val="bg1"/>
                  </a:solidFill>
                  <a:latin typeface="HGS創英ﾌﾟﾚｾﾞﾝｽEB" panose="02020800000000000000" pitchFamily="18" charset="-128"/>
                  <a:ea typeface="HGS創英ﾌﾟﾚｾﾞﾝｽEB" panose="02020800000000000000" pitchFamily="18" charset="-128"/>
                </a:rPr>
                <a:t>　　医学部中研究棟　</a:t>
              </a:r>
              <a:r>
                <a:rPr lang="en-US" altLang="ja-JP" sz="1800" b="1" dirty="0">
                  <a:solidFill>
                    <a:schemeClr val="bg1"/>
                  </a:solidFill>
                  <a:latin typeface="HGS創英ﾌﾟﾚｾﾞﾝｽEB" panose="02020800000000000000" pitchFamily="18" charset="-128"/>
                  <a:ea typeface="HGS創英ﾌﾟﾚｾﾞﾝｽEB" panose="02020800000000000000" pitchFamily="18" charset="-128"/>
                </a:rPr>
                <a:t>5-1</a:t>
              </a:r>
              <a:r>
                <a:rPr lang="ja-JP" altLang="en-US" sz="1800" b="1" dirty="0">
                  <a:solidFill>
                    <a:schemeClr val="bg1"/>
                  </a:solidFill>
                  <a:latin typeface="HGS創英ﾌﾟﾚｾﾞﾝｽEB" panose="02020800000000000000" pitchFamily="18" charset="-128"/>
                  <a:ea typeface="HGS創英ﾌﾟﾚｾﾞﾝｽEB" panose="02020800000000000000" pitchFamily="18" charset="-128"/>
                </a:rPr>
                <a:t>共通セミナー室</a:t>
              </a:r>
              <a:endParaRPr lang="en-US" sz="1800" b="1" dirty="0">
                <a:solidFill>
                  <a:schemeClr val="bg1"/>
                </a:solidFill>
                <a:latin typeface="HGS創英ﾌﾟﾚｾﾞﾝｽEB" panose="02020800000000000000" pitchFamily="18" charset="-128"/>
                <a:ea typeface="HGS創英ﾌﾟﾚｾﾞﾝｽEB" panose="02020800000000000000" pitchFamily="18" charset="-128"/>
              </a:endParaRPr>
            </a:p>
          </p:txBody>
        </p:sp>
      </p:grpSp>
      <p:sp>
        <p:nvSpPr>
          <p:cNvPr id="7" name="テキスト ボックス 6">
            <a:extLst>
              <a:ext uri="{FF2B5EF4-FFF2-40B4-BE49-F238E27FC236}">
                <a16:creationId xmlns:a16="http://schemas.microsoft.com/office/drawing/2014/main" id="{14431233-0418-FF2B-C142-92712307914C}"/>
              </a:ext>
            </a:extLst>
          </p:cNvPr>
          <p:cNvSpPr txBox="1"/>
          <p:nvPr/>
        </p:nvSpPr>
        <p:spPr>
          <a:xfrm>
            <a:off x="1669607" y="5341563"/>
            <a:ext cx="5936876" cy="338554"/>
          </a:xfrm>
          <a:prstGeom prst="rect">
            <a:avLst/>
          </a:prstGeom>
          <a:noFill/>
        </p:spPr>
        <p:txBody>
          <a:bodyPr wrap="square" rtlCol="0">
            <a:spAutoFit/>
          </a:bodyPr>
          <a:lstStyle/>
          <a:p>
            <a:r>
              <a:rPr kumimoji="1" lang="ja-JP" altLang="en-US" sz="1600" dirty="0">
                <a:solidFill>
                  <a:schemeClr val="accent1">
                    <a:lumMod val="50000"/>
                  </a:schemeClr>
                </a:solidFill>
                <a:latin typeface="HGS創英ﾌﾟﾚｾﾞﾝｽEB" panose="02020800000000000000" pitchFamily="18" charset="-128"/>
                <a:ea typeface="HGS創英ﾌﾟﾚｾﾞﾝｽEB" panose="02020800000000000000" pitchFamily="18" charset="-128"/>
              </a:rPr>
              <a:t>進行：男女共同参画推進室　古田　恵（呼吸器内科）</a:t>
            </a:r>
          </a:p>
        </p:txBody>
      </p:sp>
      <p:sp>
        <p:nvSpPr>
          <p:cNvPr id="11" name="テキスト ボックス 10">
            <a:extLst>
              <a:ext uri="{FF2B5EF4-FFF2-40B4-BE49-F238E27FC236}">
                <a16:creationId xmlns:a16="http://schemas.microsoft.com/office/drawing/2014/main" id="{655E5D16-0EB5-A6ED-BBD5-5D056DD952BA}"/>
              </a:ext>
            </a:extLst>
          </p:cNvPr>
          <p:cNvSpPr txBox="1"/>
          <p:nvPr/>
        </p:nvSpPr>
        <p:spPr>
          <a:xfrm>
            <a:off x="1142344" y="5716206"/>
            <a:ext cx="6099177" cy="603050"/>
          </a:xfrm>
          <a:prstGeom prst="rect">
            <a:avLst/>
          </a:prstGeom>
          <a:noFill/>
        </p:spPr>
        <p:txBody>
          <a:bodyPr wrap="square" rtlCol="0">
            <a:spAutoFit/>
          </a:bodyPr>
          <a:lstStyle/>
          <a:p>
            <a:pPr>
              <a:lnSpc>
                <a:spcPct val="150000"/>
              </a:lnSpc>
            </a:pPr>
            <a:r>
              <a:rPr lang="ja-JP" altLang="en-US" sz="1200" dirty="0">
                <a:latin typeface="HGS創英ﾌﾟﾚｾﾞﾝｽEB" panose="02020800000000000000" pitchFamily="18" charset="-128"/>
                <a:ea typeface="HGS創英ﾌﾟﾚｾﾞﾝｽEB" panose="02020800000000000000" pitchFamily="18" charset="-128"/>
              </a:rPr>
              <a:t>講師の先生方と一緒にお茶を飲みながら気軽におしゃべりしませんか？</a:t>
            </a:r>
            <a:endParaRPr lang="en-US" altLang="ja-JP" sz="1200" dirty="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1200" dirty="0">
                <a:latin typeface="HGS創英ﾌﾟﾚｾﾞﾝｽEB" panose="02020800000000000000" pitchFamily="18" charset="-128"/>
                <a:ea typeface="HGS創英ﾌﾟﾚｾﾞﾝｽEB" panose="02020800000000000000" pitchFamily="18" charset="-128"/>
              </a:rPr>
              <a:t>　　　　　　　　　　　　　　　　　　　　　　お茶とお菓子をご用意しております。</a:t>
            </a:r>
            <a:endParaRPr kumimoji="1" lang="en-US" altLang="ja-JP" sz="1200" dirty="0">
              <a:latin typeface="HGS創英ﾌﾟﾚｾﾞﾝｽEB" panose="02020800000000000000" pitchFamily="18" charset="-128"/>
              <a:ea typeface="HGS創英ﾌﾟﾚｾﾞﾝｽEB" panose="02020800000000000000" pitchFamily="18" charset="-128"/>
            </a:endParaRPr>
          </a:p>
        </p:txBody>
      </p:sp>
      <p:grpSp>
        <p:nvGrpSpPr>
          <p:cNvPr id="51" name="グループ化 50">
            <a:extLst>
              <a:ext uri="{FF2B5EF4-FFF2-40B4-BE49-F238E27FC236}">
                <a16:creationId xmlns:a16="http://schemas.microsoft.com/office/drawing/2014/main" id="{4AB0769B-5B01-4952-259E-BFF7ADCAF692}"/>
              </a:ext>
            </a:extLst>
          </p:cNvPr>
          <p:cNvGrpSpPr/>
          <p:nvPr/>
        </p:nvGrpSpPr>
        <p:grpSpPr>
          <a:xfrm>
            <a:off x="1594510" y="6212237"/>
            <a:ext cx="5126772" cy="885713"/>
            <a:chOff x="1576587" y="6494529"/>
            <a:chExt cx="5126772" cy="885713"/>
          </a:xfrm>
        </p:grpSpPr>
        <p:grpSp>
          <p:nvGrpSpPr>
            <p:cNvPr id="19" name="グループ化 18">
              <a:extLst>
                <a:ext uri="{FF2B5EF4-FFF2-40B4-BE49-F238E27FC236}">
                  <a16:creationId xmlns:a16="http://schemas.microsoft.com/office/drawing/2014/main" id="{F8CD3008-6171-B60A-95D4-910E515BF885}"/>
                </a:ext>
              </a:extLst>
            </p:cNvPr>
            <p:cNvGrpSpPr/>
            <p:nvPr/>
          </p:nvGrpSpPr>
          <p:grpSpPr>
            <a:xfrm>
              <a:off x="1576587" y="6494529"/>
              <a:ext cx="1098162" cy="614720"/>
              <a:chOff x="1576587" y="6151624"/>
              <a:chExt cx="1098162" cy="614720"/>
            </a:xfrm>
          </p:grpSpPr>
          <p:sp>
            <p:nvSpPr>
              <p:cNvPr id="17" name="フローチャート: 結合子 16">
                <a:extLst>
                  <a:ext uri="{FF2B5EF4-FFF2-40B4-BE49-F238E27FC236}">
                    <a16:creationId xmlns:a16="http://schemas.microsoft.com/office/drawing/2014/main" id="{EE4AB673-5D94-2F41-363C-32AEFEC6E985}"/>
                  </a:ext>
                </a:extLst>
              </p:cNvPr>
              <p:cNvSpPr/>
              <p:nvPr/>
            </p:nvSpPr>
            <p:spPr>
              <a:xfrm>
                <a:off x="1576587" y="6151624"/>
                <a:ext cx="652903" cy="614720"/>
              </a:xfrm>
              <a:prstGeom prst="flowChartConnector">
                <a:avLst/>
              </a:prstGeom>
              <a:solidFill>
                <a:srgbClr val="F19DAE"/>
              </a:solidFill>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vert="horz" numCol="2" rtlCol="0" anchor="ctr">
                <a:noAutofit/>
              </a:bodyPr>
              <a:lstStyle/>
              <a:p>
                <a:pPr algn="ctr"/>
                <a:endParaRPr kumimoji="1" lang="ja-JP" altLang="en-US" sz="800" dirty="0">
                  <a:latin typeface="HGS創英ﾌﾟﾚｾﾞﾝｽEB" panose="02020800000000000000" pitchFamily="18" charset="-128"/>
                  <a:ea typeface="HGS創英ﾌﾟﾚｾﾞﾝｽEB" panose="02020800000000000000" pitchFamily="18" charset="-128"/>
                </a:endParaRPr>
              </a:p>
            </p:txBody>
          </p:sp>
          <p:sp>
            <p:nvSpPr>
              <p:cNvPr id="18" name="テキスト ボックス 17">
                <a:extLst>
                  <a:ext uri="{FF2B5EF4-FFF2-40B4-BE49-F238E27FC236}">
                    <a16:creationId xmlns:a16="http://schemas.microsoft.com/office/drawing/2014/main" id="{A16B100E-1FE1-77D2-3306-183DE59E0810}"/>
                  </a:ext>
                </a:extLst>
              </p:cNvPr>
              <p:cNvSpPr txBox="1"/>
              <p:nvPr/>
            </p:nvSpPr>
            <p:spPr>
              <a:xfrm>
                <a:off x="1633985" y="6177038"/>
                <a:ext cx="1040764" cy="584775"/>
              </a:xfrm>
              <a:prstGeom prst="rect">
                <a:avLst/>
              </a:prstGeom>
              <a:noFill/>
            </p:spPr>
            <p:txBody>
              <a:bodyPr wrap="square" rtlCol="0">
                <a:spAutoFit/>
              </a:bodyPr>
              <a:lstStyle/>
              <a:p>
                <a:r>
                  <a:rPr lang="ja-JP" altLang="en-US" sz="1600" dirty="0">
                    <a:solidFill>
                      <a:schemeClr val="bg1"/>
                    </a:solidFill>
                    <a:latin typeface="HGS創英ﾌﾟﾚｾﾞﾝｽEB" panose="02020800000000000000" pitchFamily="18" charset="-128"/>
                    <a:ea typeface="HGS創英ﾌﾟﾚｾﾞﾝｽEB" panose="02020800000000000000" pitchFamily="18" charset="-128"/>
                  </a:rPr>
                  <a:t>参加</a:t>
                </a:r>
                <a:endParaRPr lang="en-US" altLang="ja-JP" sz="1600" dirty="0">
                  <a:solidFill>
                    <a:schemeClr val="bg1"/>
                  </a:solidFill>
                  <a:latin typeface="HGS創英ﾌﾟﾚｾﾞﾝｽEB" panose="02020800000000000000" pitchFamily="18" charset="-128"/>
                  <a:ea typeface="HGS創英ﾌﾟﾚｾﾞﾝｽEB" panose="02020800000000000000" pitchFamily="18" charset="-128"/>
                </a:endParaRPr>
              </a:p>
              <a:p>
                <a:r>
                  <a:rPr kumimoji="1" lang="ja-JP" altLang="en-US" sz="1600" dirty="0">
                    <a:solidFill>
                      <a:schemeClr val="bg1"/>
                    </a:solidFill>
                    <a:latin typeface="HGS創英ﾌﾟﾚｾﾞﾝｽEB" panose="02020800000000000000" pitchFamily="18" charset="-128"/>
                    <a:ea typeface="HGS創英ﾌﾟﾚｾﾞﾝｽEB" panose="02020800000000000000" pitchFamily="18" charset="-128"/>
                  </a:rPr>
                  <a:t>方法</a:t>
                </a:r>
              </a:p>
            </p:txBody>
          </p:sp>
        </p:grpSp>
        <p:sp>
          <p:nvSpPr>
            <p:cNvPr id="38" name="テキスト ボックス 37">
              <a:extLst>
                <a:ext uri="{FF2B5EF4-FFF2-40B4-BE49-F238E27FC236}">
                  <a16:creationId xmlns:a16="http://schemas.microsoft.com/office/drawing/2014/main" id="{3F529871-1B6B-7EB5-5B35-62EF55488092}"/>
                </a:ext>
              </a:extLst>
            </p:cNvPr>
            <p:cNvSpPr txBox="1"/>
            <p:nvPr/>
          </p:nvSpPr>
          <p:spPr>
            <a:xfrm>
              <a:off x="2400580" y="6518468"/>
              <a:ext cx="4302779" cy="861774"/>
            </a:xfrm>
            <a:prstGeom prst="rect">
              <a:avLst/>
            </a:prstGeom>
            <a:noFill/>
          </p:spPr>
          <p:txBody>
            <a:bodyPr wrap="square" rtlCol="0">
              <a:spAutoFit/>
            </a:bodyPr>
            <a:lstStyle/>
            <a:p>
              <a:r>
                <a:rPr kumimoji="1" lang="ja-JP" altLang="en-US" sz="1800" dirty="0">
                  <a:solidFill>
                    <a:srgbClr val="FF0000"/>
                  </a:solidFill>
                  <a:latin typeface="HGS創英ﾌﾟﾚｾﾞﾝｽEB" panose="02020800000000000000" pitchFamily="18" charset="-128"/>
                  <a:ea typeface="HGS創英ﾌﾟﾚｾﾞﾝｽEB" panose="02020800000000000000" pitchFamily="18" charset="-128"/>
                </a:rPr>
                <a:t>要事前申込　</a:t>
              </a:r>
              <a:endParaRPr kumimoji="1" lang="en-US" altLang="ja-JP" sz="180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800" dirty="0">
                  <a:solidFill>
                    <a:srgbClr val="FF0000"/>
                  </a:solidFill>
                  <a:latin typeface="HGS創英ﾌﾟﾚｾﾞﾝｽEB" panose="02020800000000000000" pitchFamily="18" charset="-128"/>
                  <a:ea typeface="HGS創英ﾌﾟﾚｾﾞﾝｽEB" panose="02020800000000000000" pitchFamily="18" charset="-128"/>
                </a:rPr>
                <a:t>　　</a:t>
              </a:r>
              <a:r>
                <a:rPr lang="ja-JP" altLang="en-US" sz="1200" dirty="0">
                  <a:latin typeface="HGS創英ﾌﾟﾚｾﾞﾝｽEB" panose="02020800000000000000" pitchFamily="18" charset="-128"/>
                  <a:ea typeface="HGS創英ﾌﾟﾚｾﾞﾝｽEB" panose="02020800000000000000" pitchFamily="18" charset="-128"/>
                </a:rPr>
                <a:t>下記ＱＲコードから申し込みフォームにアクセスし</a:t>
              </a:r>
              <a:endParaRPr lang="en-US" altLang="ja-JP" sz="1200" dirty="0">
                <a:latin typeface="HGS創英ﾌﾟﾚｾﾞﾝｽEB" panose="02020800000000000000" pitchFamily="18" charset="-128"/>
                <a:ea typeface="HGS創英ﾌﾟﾚｾﾞﾝｽEB" panose="02020800000000000000" pitchFamily="18" charset="-128"/>
              </a:endParaRPr>
            </a:p>
            <a:p>
              <a:r>
                <a:rPr lang="ja-JP" altLang="en-US" sz="1200" dirty="0">
                  <a:latin typeface="HGS創英ﾌﾟﾚｾﾞﾝｽEB" panose="02020800000000000000" pitchFamily="18" charset="-128"/>
                  <a:ea typeface="HGS創英ﾌﾟﾚｾﾞﾝｽEB" panose="02020800000000000000" pitchFamily="18" charset="-128"/>
                </a:rPr>
                <a:t>　　　１１月６日までにお申し込みください</a:t>
              </a:r>
              <a:r>
                <a:rPr lang="ja-JP" altLang="en-US" sz="1400" dirty="0">
                  <a:latin typeface="HGS創英ﾌﾟﾚｾﾞﾝｽEB" panose="02020800000000000000" pitchFamily="18" charset="-128"/>
                  <a:ea typeface="HGS創英ﾌﾟﾚｾﾞﾝｽEB" panose="02020800000000000000" pitchFamily="18" charset="-128"/>
                </a:rPr>
                <a:t>。</a:t>
              </a:r>
              <a:endParaRPr kumimoji="1" lang="ja-JP" altLang="en-US" sz="1800" dirty="0">
                <a:solidFill>
                  <a:srgbClr val="FF0000"/>
                </a:solidFill>
                <a:latin typeface="HGS創英ﾌﾟﾚｾﾞﾝｽEB" panose="02020800000000000000" pitchFamily="18" charset="-128"/>
                <a:ea typeface="HGS創英ﾌﾟﾚｾﾞﾝｽEB" panose="02020800000000000000" pitchFamily="18" charset="-128"/>
              </a:endParaRPr>
            </a:p>
          </p:txBody>
        </p:sp>
      </p:grpSp>
      <p:grpSp>
        <p:nvGrpSpPr>
          <p:cNvPr id="52" name="グループ化 51">
            <a:extLst>
              <a:ext uri="{FF2B5EF4-FFF2-40B4-BE49-F238E27FC236}">
                <a16:creationId xmlns:a16="http://schemas.microsoft.com/office/drawing/2014/main" id="{B49FE977-A6FE-57FA-505A-84ED8DED10B2}"/>
              </a:ext>
            </a:extLst>
          </p:cNvPr>
          <p:cNvGrpSpPr/>
          <p:nvPr/>
        </p:nvGrpSpPr>
        <p:grpSpPr>
          <a:xfrm>
            <a:off x="1594510" y="7568069"/>
            <a:ext cx="4644918" cy="614720"/>
            <a:chOff x="1594510" y="7507548"/>
            <a:chExt cx="4644918" cy="614720"/>
          </a:xfrm>
        </p:grpSpPr>
        <p:grpSp>
          <p:nvGrpSpPr>
            <p:cNvPr id="20" name="グループ化 19">
              <a:extLst>
                <a:ext uri="{FF2B5EF4-FFF2-40B4-BE49-F238E27FC236}">
                  <a16:creationId xmlns:a16="http://schemas.microsoft.com/office/drawing/2014/main" id="{A46B9DD5-1213-3CCE-63A8-4751027F62FE}"/>
                </a:ext>
              </a:extLst>
            </p:cNvPr>
            <p:cNvGrpSpPr/>
            <p:nvPr/>
          </p:nvGrpSpPr>
          <p:grpSpPr>
            <a:xfrm>
              <a:off x="1594510" y="7507548"/>
              <a:ext cx="1098162" cy="614720"/>
              <a:chOff x="1576587" y="6380228"/>
              <a:chExt cx="1098162" cy="614720"/>
            </a:xfrm>
          </p:grpSpPr>
          <p:sp>
            <p:nvSpPr>
              <p:cNvPr id="21" name="フローチャート: 結合子 20">
                <a:extLst>
                  <a:ext uri="{FF2B5EF4-FFF2-40B4-BE49-F238E27FC236}">
                    <a16:creationId xmlns:a16="http://schemas.microsoft.com/office/drawing/2014/main" id="{4B2CAEAB-4749-A962-F64F-457EFD1ED314}"/>
                  </a:ext>
                </a:extLst>
              </p:cNvPr>
              <p:cNvSpPr/>
              <p:nvPr/>
            </p:nvSpPr>
            <p:spPr>
              <a:xfrm>
                <a:off x="1576587" y="6380228"/>
                <a:ext cx="652903" cy="614720"/>
              </a:xfrm>
              <a:prstGeom prst="flowChartConnector">
                <a:avLst/>
              </a:prstGeom>
              <a:solidFill>
                <a:srgbClr val="F19DAE"/>
              </a:solidFill>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vert="horz" numCol="2" rtlCol="0" anchor="ctr">
                <a:noAutofit/>
              </a:bodyPr>
              <a:lstStyle/>
              <a:p>
                <a:pPr algn="ctr"/>
                <a:endParaRPr kumimoji="1" lang="ja-JP" altLang="en-US" sz="800" dirty="0">
                  <a:latin typeface="HGS創英ﾌﾟﾚｾﾞﾝｽEB" panose="02020800000000000000" pitchFamily="18" charset="-128"/>
                  <a:ea typeface="HGS創英ﾌﾟﾚｾﾞﾝｽEB" panose="02020800000000000000" pitchFamily="18" charset="-128"/>
                </a:endParaRPr>
              </a:p>
            </p:txBody>
          </p:sp>
          <p:sp>
            <p:nvSpPr>
              <p:cNvPr id="37" name="テキスト ボックス 36">
                <a:extLst>
                  <a:ext uri="{FF2B5EF4-FFF2-40B4-BE49-F238E27FC236}">
                    <a16:creationId xmlns:a16="http://schemas.microsoft.com/office/drawing/2014/main" id="{F7A4D691-AC14-55A3-7F79-ED8B68F3D524}"/>
                  </a:ext>
                </a:extLst>
              </p:cNvPr>
              <p:cNvSpPr txBox="1"/>
              <p:nvPr/>
            </p:nvSpPr>
            <p:spPr>
              <a:xfrm>
                <a:off x="1633985" y="6526671"/>
                <a:ext cx="1040764" cy="338554"/>
              </a:xfrm>
              <a:prstGeom prst="rect">
                <a:avLst/>
              </a:prstGeom>
              <a:noFill/>
            </p:spPr>
            <p:txBody>
              <a:bodyPr wrap="square" rtlCol="0">
                <a:spAutoFit/>
              </a:bodyPr>
              <a:lstStyle/>
              <a:p>
                <a:r>
                  <a:rPr lang="ja-JP" altLang="en-US" sz="1600" dirty="0">
                    <a:solidFill>
                      <a:schemeClr val="bg1"/>
                    </a:solidFill>
                    <a:latin typeface="HGS創英ﾌﾟﾚｾﾞﾝｽEB" panose="02020800000000000000" pitchFamily="18" charset="-128"/>
                    <a:ea typeface="HGS創英ﾌﾟﾚｾﾞﾝｽEB" panose="02020800000000000000" pitchFamily="18" charset="-128"/>
                  </a:rPr>
                  <a:t>主催</a:t>
                </a:r>
                <a:endParaRPr kumimoji="1" lang="ja-JP" altLang="en-US" sz="1600" dirty="0">
                  <a:solidFill>
                    <a:schemeClr val="bg1"/>
                  </a:solidFill>
                  <a:latin typeface="HGS創英ﾌﾟﾚｾﾞﾝｽEB" panose="02020800000000000000" pitchFamily="18" charset="-128"/>
                  <a:ea typeface="HGS創英ﾌﾟﾚｾﾞﾝｽEB" panose="02020800000000000000" pitchFamily="18" charset="-128"/>
                </a:endParaRPr>
              </a:p>
            </p:txBody>
          </p:sp>
        </p:grpSp>
        <p:sp>
          <p:nvSpPr>
            <p:cNvPr id="42" name="テキスト ボックス 41">
              <a:extLst>
                <a:ext uri="{FF2B5EF4-FFF2-40B4-BE49-F238E27FC236}">
                  <a16:creationId xmlns:a16="http://schemas.microsoft.com/office/drawing/2014/main" id="{78F275CF-6655-7ACD-2DB4-35598119D1EE}"/>
                </a:ext>
              </a:extLst>
            </p:cNvPr>
            <p:cNvSpPr txBox="1"/>
            <p:nvPr/>
          </p:nvSpPr>
          <p:spPr>
            <a:xfrm>
              <a:off x="2518393" y="7639145"/>
              <a:ext cx="3721035" cy="338554"/>
            </a:xfrm>
            <a:prstGeom prst="rect">
              <a:avLst/>
            </a:prstGeom>
            <a:noFill/>
          </p:spPr>
          <p:txBody>
            <a:bodyPr wrap="square" rtlCol="0">
              <a:spAutoFit/>
            </a:bodyPr>
            <a:lstStyle/>
            <a:p>
              <a:r>
                <a:rPr kumimoji="1" lang="ja-JP" altLang="en-US" sz="1600" dirty="0">
                  <a:latin typeface="HGS創英ﾌﾟﾚｾﾞﾝｽEB" panose="02020800000000000000" pitchFamily="18" charset="-128"/>
                  <a:ea typeface="HGS創英ﾌﾟﾚｾﾞﾝｽEB" panose="02020800000000000000" pitchFamily="18" charset="-128"/>
                </a:rPr>
                <a:t>北海道大学病院男女共同参画推進室</a:t>
              </a:r>
            </a:p>
          </p:txBody>
        </p:sp>
      </p:grpSp>
      <p:grpSp>
        <p:nvGrpSpPr>
          <p:cNvPr id="43" name="グループ化 42">
            <a:extLst>
              <a:ext uri="{FF2B5EF4-FFF2-40B4-BE49-F238E27FC236}">
                <a16:creationId xmlns:a16="http://schemas.microsoft.com/office/drawing/2014/main" id="{C285FBA4-1087-615C-69D8-6A1DD6C2E70F}"/>
              </a:ext>
            </a:extLst>
          </p:cNvPr>
          <p:cNvGrpSpPr/>
          <p:nvPr/>
        </p:nvGrpSpPr>
        <p:grpSpPr>
          <a:xfrm>
            <a:off x="1142344" y="9119377"/>
            <a:ext cx="3236566" cy="998649"/>
            <a:chOff x="4398675" y="9073197"/>
            <a:chExt cx="3236566" cy="998649"/>
          </a:xfrm>
        </p:grpSpPr>
        <p:pic>
          <p:nvPicPr>
            <p:cNvPr id="44" name="Picture 4">
              <a:extLst>
                <a:ext uri="{FF2B5EF4-FFF2-40B4-BE49-F238E27FC236}">
                  <a16:creationId xmlns:a16="http://schemas.microsoft.com/office/drawing/2014/main" id="{4A212F66-E817-8F10-4739-D71C6EBDE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675" y="9073197"/>
              <a:ext cx="2721183" cy="998649"/>
            </a:xfrm>
            <a:prstGeom prst="rect">
              <a:avLst/>
            </a:prstGeom>
            <a:solidFill>
              <a:srgbClr val="38A1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a:extLst>
                <a:ext uri="{FF2B5EF4-FFF2-40B4-BE49-F238E27FC236}">
                  <a16:creationId xmlns:a16="http://schemas.microsoft.com/office/drawing/2014/main" id="{78D02A8B-121D-AE5F-8224-7E2972AE04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386" y="9233535"/>
              <a:ext cx="1158368"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87">
              <a:extLst>
                <a:ext uri="{FF2B5EF4-FFF2-40B4-BE49-F238E27FC236}">
                  <a16:creationId xmlns:a16="http://schemas.microsoft.com/office/drawing/2014/main" id="{651D11CF-6CFE-B789-F2D7-5B4A906F24AC}"/>
                </a:ext>
              </a:extLst>
            </p:cNvPr>
            <p:cNvSpPr txBox="1"/>
            <p:nvPr/>
          </p:nvSpPr>
          <p:spPr>
            <a:xfrm>
              <a:off x="5230788" y="9197255"/>
              <a:ext cx="1154772" cy="200055"/>
            </a:xfrm>
            <a:prstGeom prst="rect">
              <a:avLst/>
            </a:prstGeom>
            <a:noFill/>
          </p:spPr>
          <p:txBody>
            <a:bodyPr wrap="square" rtlCol="0">
              <a:spAutoFit/>
            </a:bodyPr>
            <a:lstStyle/>
            <a:p>
              <a:pPr algn="ctr"/>
              <a:r>
                <a:rPr lang="ja-JP" altLang="en-US" sz="700" dirty="0">
                  <a:solidFill>
                    <a:srgbClr val="1A67B2"/>
                  </a:solidFill>
                  <a:latin typeface="HGS創英ﾌﾟﾚｾﾞﾝｽEB" panose="02020800000000000000" pitchFamily="18" charset="-128"/>
                  <a:ea typeface="HGS創英ﾌﾟﾚｾﾞﾝｽEB" panose="02020800000000000000" pitchFamily="18" charset="-128"/>
                </a:rPr>
                <a:t>お問い合わせ お申込み</a:t>
              </a:r>
            </a:p>
          </p:txBody>
        </p:sp>
        <p:sp>
          <p:nvSpPr>
            <p:cNvPr id="47" name="TextBox 93">
              <a:extLst>
                <a:ext uri="{FF2B5EF4-FFF2-40B4-BE49-F238E27FC236}">
                  <a16:creationId xmlns:a16="http://schemas.microsoft.com/office/drawing/2014/main" id="{81CB7F6A-1F8D-AA6B-1EAB-AA2992C6AE15}"/>
                </a:ext>
              </a:extLst>
            </p:cNvPr>
            <p:cNvSpPr txBox="1"/>
            <p:nvPr/>
          </p:nvSpPr>
          <p:spPr>
            <a:xfrm>
              <a:off x="4518661" y="9414296"/>
              <a:ext cx="3116580" cy="553998"/>
            </a:xfrm>
            <a:prstGeom prst="rect">
              <a:avLst/>
            </a:prstGeom>
            <a:noFill/>
          </p:spPr>
          <p:txBody>
            <a:bodyPr wrap="square" rtlCol="0">
              <a:spAutoFit/>
            </a:bodyPr>
            <a:lstStyle/>
            <a:p>
              <a:r>
                <a:rPr lang="ja-JP" altLang="en-US" sz="1000" dirty="0">
                  <a:solidFill>
                    <a:schemeClr val="bg1"/>
                  </a:solidFill>
                  <a:latin typeface="HGS創英ﾌﾟﾚｾﾞﾝｽEB" panose="02020800000000000000" pitchFamily="18" charset="-128"/>
                  <a:ea typeface="HGS創英ﾌﾟﾚｾﾞﾝｽEB" panose="02020800000000000000" pitchFamily="18" charset="-128"/>
                </a:rPr>
                <a:t>北海道大学病院　男女共同参画推進室</a:t>
              </a:r>
              <a:endParaRPr lang="en-US" altLang="ja-JP" sz="1000" dirty="0">
                <a:solidFill>
                  <a:schemeClr val="bg1"/>
                </a:solidFill>
                <a:latin typeface="HGS創英ﾌﾟﾚｾﾞﾝｽEB" panose="02020800000000000000" pitchFamily="18" charset="-128"/>
                <a:ea typeface="HGS創英ﾌﾟﾚｾﾞﾝｽEB" panose="02020800000000000000" pitchFamily="18" charset="-128"/>
              </a:endParaRPr>
            </a:p>
            <a:p>
              <a:r>
                <a:rPr kumimoji="1" lang="ja-JP" altLang="en-US" sz="1000" dirty="0">
                  <a:solidFill>
                    <a:schemeClr val="bg1"/>
                  </a:solidFill>
                  <a:latin typeface="HGS創英ﾌﾟﾚｾﾞﾝｽEB" panose="02020800000000000000" pitchFamily="18" charset="-128"/>
                  <a:ea typeface="HGS創英ﾌﾟﾚｾﾞﾝｽEB" panose="02020800000000000000" pitchFamily="18" charset="-128"/>
                </a:rPr>
                <a:t>　</a:t>
              </a:r>
              <a:r>
                <a:rPr kumimoji="1" lang="en-US" altLang="ja-JP" sz="1000" dirty="0">
                  <a:solidFill>
                    <a:schemeClr val="bg1"/>
                  </a:solidFill>
                  <a:latin typeface="HGS創英ﾌﾟﾚｾﾞﾝｽEB" panose="02020800000000000000" pitchFamily="18" charset="-128"/>
                  <a:ea typeface="HGS創英ﾌﾟﾚｾﾞﾝｽEB" panose="02020800000000000000" pitchFamily="18" charset="-128"/>
                </a:rPr>
                <a:t>TEL</a:t>
              </a:r>
              <a:r>
                <a:rPr kumimoji="1" lang="ja-JP" altLang="en-US" sz="1000" dirty="0">
                  <a:solidFill>
                    <a:schemeClr val="bg1"/>
                  </a:solidFill>
                  <a:latin typeface="HGS創英ﾌﾟﾚｾﾞﾝｽEB" panose="02020800000000000000" pitchFamily="18" charset="-128"/>
                  <a:ea typeface="HGS創英ﾌﾟﾚｾﾞﾝｽEB" panose="02020800000000000000" pitchFamily="18" charset="-128"/>
                </a:rPr>
                <a:t>　　</a:t>
              </a:r>
              <a:r>
                <a:rPr kumimoji="1" lang="en-US" altLang="ja-JP" sz="1000" dirty="0">
                  <a:solidFill>
                    <a:schemeClr val="bg1"/>
                  </a:solidFill>
                  <a:latin typeface="HGS創英ﾌﾟﾚｾﾞﾝｽEB" panose="02020800000000000000" pitchFamily="18" charset="-128"/>
                  <a:ea typeface="HGS創英ﾌﾟﾚｾﾞﾝｽEB" panose="02020800000000000000" pitchFamily="18" charset="-128"/>
                </a:rPr>
                <a:t>011-706-7085</a:t>
              </a:r>
            </a:p>
            <a:p>
              <a:r>
                <a:rPr lang="ja-JP" altLang="en-US" sz="1000" dirty="0">
                  <a:solidFill>
                    <a:schemeClr val="bg1"/>
                  </a:solidFill>
                  <a:latin typeface="HGS創英ﾌﾟﾚｾﾞﾝｽEB" panose="02020800000000000000" pitchFamily="18" charset="-128"/>
                  <a:ea typeface="HGS創英ﾌﾟﾚｾﾞﾝｽEB" panose="02020800000000000000" pitchFamily="18" charset="-128"/>
                </a:rPr>
                <a:t>　</a:t>
              </a:r>
              <a:r>
                <a:rPr lang="en-US" altLang="ja-JP" sz="1000" dirty="0">
                  <a:solidFill>
                    <a:schemeClr val="bg1"/>
                  </a:solidFill>
                  <a:latin typeface="HGS創英ﾌﾟﾚｾﾞﾝｽEB" panose="02020800000000000000" pitchFamily="18" charset="-128"/>
                  <a:ea typeface="HGS創英ﾌﾟﾚｾﾞﾝｽEB" panose="02020800000000000000" pitchFamily="18" charset="-128"/>
                </a:rPr>
                <a:t>E-mail</a:t>
              </a:r>
              <a:r>
                <a:rPr lang="ja-JP" altLang="en-US" sz="1000" dirty="0">
                  <a:solidFill>
                    <a:schemeClr val="bg1"/>
                  </a:solidFill>
                  <a:latin typeface="HGS創英ﾌﾟﾚｾﾞﾝｽEB" panose="02020800000000000000" pitchFamily="18" charset="-128"/>
                  <a:ea typeface="HGS創英ﾌﾟﾚｾﾞﾝｽEB" panose="02020800000000000000" pitchFamily="18" charset="-128"/>
                </a:rPr>
                <a:t>　</a:t>
              </a:r>
              <a:r>
                <a:rPr lang="en-US" altLang="ja-JP" sz="1000" u="sng" dirty="0">
                  <a:solidFill>
                    <a:schemeClr val="bg1"/>
                  </a:solidFill>
                  <a:latin typeface="HGS創英ﾌﾟﾚｾﾞﾝｽEB" panose="02020800000000000000" pitchFamily="18" charset="-128"/>
                  <a:ea typeface="HGS創英ﾌﾟﾚｾﾞﾝｽEB" panose="02020800000000000000" pitchFamily="18" charset="-128"/>
                  <a:hlinkClick r:id="rId6">
                    <a:extLst>
                      <a:ext uri="{A12FA001-AC4F-418D-AE19-62706E023703}">
                        <ahyp:hlinkClr xmlns:ahyp="http://schemas.microsoft.com/office/drawing/2018/hyperlinkcolor" val="tx"/>
                      </a:ext>
                    </a:extLst>
                  </a:hlinkClick>
                </a:rPr>
                <a:t>jyoseisien1@huhp.hokudai.ac.jp</a:t>
              </a:r>
              <a:endParaRPr lang="en-US" altLang="ja-JP" sz="1000" u="sng" dirty="0">
                <a:solidFill>
                  <a:schemeClr val="bg1"/>
                </a:solidFill>
                <a:latin typeface="HGS創英ﾌﾟﾚｾﾞﾝｽEB" panose="02020800000000000000" pitchFamily="18" charset="-128"/>
                <a:ea typeface="HGS創英ﾌﾟﾚｾﾞﾝｽEB" panose="02020800000000000000" pitchFamily="18" charset="-128"/>
              </a:endParaRPr>
            </a:p>
          </p:txBody>
        </p:sp>
      </p:grpSp>
      <p:grpSp>
        <p:nvGrpSpPr>
          <p:cNvPr id="50" name="グループ化 49">
            <a:extLst>
              <a:ext uri="{FF2B5EF4-FFF2-40B4-BE49-F238E27FC236}">
                <a16:creationId xmlns:a16="http://schemas.microsoft.com/office/drawing/2014/main" id="{37207ED5-F420-3EAF-3F2E-65866518C64A}"/>
              </a:ext>
            </a:extLst>
          </p:cNvPr>
          <p:cNvGrpSpPr/>
          <p:nvPr/>
        </p:nvGrpSpPr>
        <p:grpSpPr>
          <a:xfrm>
            <a:off x="5499717" y="7167607"/>
            <a:ext cx="748469" cy="533241"/>
            <a:chOff x="6289652" y="7765678"/>
            <a:chExt cx="748469" cy="533241"/>
          </a:xfrm>
        </p:grpSpPr>
        <p:sp>
          <p:nvSpPr>
            <p:cNvPr id="48" name="TextBox 3">
              <a:extLst>
                <a:ext uri="{FF2B5EF4-FFF2-40B4-BE49-F238E27FC236}">
                  <a16:creationId xmlns:a16="http://schemas.microsoft.com/office/drawing/2014/main" id="{9DEA05AE-8B60-64E5-9127-D8665F737E05}"/>
                </a:ext>
              </a:extLst>
            </p:cNvPr>
            <p:cNvSpPr txBox="1"/>
            <p:nvPr/>
          </p:nvSpPr>
          <p:spPr>
            <a:xfrm>
              <a:off x="6289652" y="7823268"/>
              <a:ext cx="748469" cy="417935"/>
            </a:xfrm>
            <a:prstGeom prst="rect">
              <a:avLst/>
            </a:prstGeom>
            <a:noFill/>
          </p:spPr>
          <p:txBody>
            <a:bodyPr wrap="square" rtlCol="0">
              <a:spAutoFit/>
            </a:bodyPr>
            <a:lstStyle/>
            <a:p>
              <a:pPr algn="ctr"/>
              <a:r>
                <a:rPr lang="zh-CN" altLang="en-US" sz="800" dirty="0">
                  <a:solidFill>
                    <a:srgbClr val="FF0000"/>
                  </a:solidFill>
                  <a:latin typeface="HGS創英ﾌﾟﾚｾﾞﾝｽEB" panose="02020800000000000000" pitchFamily="18" charset="-128"/>
                  <a:ea typeface="HGS創英ﾌﾟﾚｾﾞﾝｽEB" panose="02020800000000000000" pitchFamily="18" charset="-128"/>
                </a:rPr>
                <a:t>参加費</a:t>
              </a:r>
            </a:p>
            <a:p>
              <a:pPr algn="ctr"/>
              <a:r>
                <a:rPr lang="zh-CN" altLang="en-US" sz="1316" dirty="0">
                  <a:solidFill>
                    <a:srgbClr val="FF0000"/>
                  </a:solidFill>
                  <a:latin typeface="HGS創英ﾌﾟﾚｾﾞﾝｽEB" panose="02020800000000000000" pitchFamily="18" charset="-128"/>
                  <a:ea typeface="HGS創英ﾌﾟﾚｾﾞﾝｽEB" panose="02020800000000000000" pitchFamily="18" charset="-128"/>
                </a:rPr>
                <a:t>無料</a:t>
              </a:r>
            </a:p>
          </p:txBody>
        </p:sp>
        <p:sp>
          <p:nvSpPr>
            <p:cNvPr id="49" name="フローチャート: 結合子 48">
              <a:extLst>
                <a:ext uri="{FF2B5EF4-FFF2-40B4-BE49-F238E27FC236}">
                  <a16:creationId xmlns:a16="http://schemas.microsoft.com/office/drawing/2014/main" id="{177FC0E1-A6C1-1900-6AE8-F9D5CD5BE41E}"/>
                </a:ext>
              </a:extLst>
            </p:cNvPr>
            <p:cNvSpPr/>
            <p:nvPr/>
          </p:nvSpPr>
          <p:spPr>
            <a:xfrm>
              <a:off x="6401851" y="7765678"/>
              <a:ext cx="557001" cy="533241"/>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ﾌﾟﾚｾﾞﾝｽEB" panose="02020800000000000000" pitchFamily="18" charset="-128"/>
                <a:ea typeface="HGS創英ﾌﾟﾚｾﾞﾝｽEB" panose="02020800000000000000" pitchFamily="18" charset="-128"/>
              </a:endParaRPr>
            </a:p>
          </p:txBody>
        </p:sp>
      </p:grpSp>
      <p:pic>
        <p:nvPicPr>
          <p:cNvPr id="53" name="図 52">
            <a:extLst>
              <a:ext uri="{FF2B5EF4-FFF2-40B4-BE49-F238E27FC236}">
                <a16:creationId xmlns:a16="http://schemas.microsoft.com/office/drawing/2014/main" id="{A33C5E56-2AD2-D5AD-F313-EAD8FC0EC9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4064778" y="8159098"/>
            <a:ext cx="3090545" cy="1981200"/>
          </a:xfrm>
          <a:prstGeom prst="rect">
            <a:avLst/>
          </a:prstGeom>
          <a:ln>
            <a:solidFill>
              <a:sysClr val="window" lastClr="FFFFFF">
                <a:lumMod val="75000"/>
              </a:sysClr>
            </a:solid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030777F1-5977-1390-15F6-7E32F70C861E}"/>
              </a:ext>
            </a:extLst>
          </p:cNvPr>
          <p:cNvSpPr txBox="1"/>
          <p:nvPr/>
        </p:nvSpPr>
        <p:spPr>
          <a:xfrm>
            <a:off x="1573511" y="3830435"/>
            <a:ext cx="5802405" cy="584775"/>
          </a:xfrm>
          <a:prstGeom prst="rect">
            <a:avLst/>
          </a:prstGeom>
          <a:noFill/>
        </p:spPr>
        <p:txBody>
          <a:bodyPr wrap="square" rtlCol="0">
            <a:spAutoFit/>
          </a:bodyPr>
          <a:lstStyle/>
          <a:p>
            <a:r>
              <a:rPr kumimoji="1" lang="ja-JP" altLang="en-US" sz="1400" dirty="0">
                <a:solidFill>
                  <a:srgbClr val="0070C0"/>
                </a:solidFill>
                <a:latin typeface="HGS創英ﾌﾟﾚｾﾞﾝｽEB" panose="02020800000000000000" pitchFamily="18" charset="-128"/>
                <a:ea typeface="HGS創英ﾌﾟﾚｾﾞﾝｽEB" panose="02020800000000000000" pitchFamily="18" charset="-128"/>
              </a:rPr>
              <a:t>感染症診療の面白さ、そのキャリアをご紹介していただきます</a:t>
            </a:r>
            <a:r>
              <a:rPr lang="ja-JP" altLang="en-US" sz="1600" dirty="0">
                <a:solidFill>
                  <a:srgbClr val="0070C0"/>
                </a:solidFill>
                <a:latin typeface="HGS創英ﾌﾟﾚｾﾞﾝｽEB" panose="02020800000000000000" pitchFamily="18" charset="-128"/>
                <a:ea typeface="HGS創英ﾌﾟﾚｾﾞﾝｽEB" panose="02020800000000000000" pitchFamily="18" charset="-128"/>
              </a:rPr>
              <a:t>。</a:t>
            </a:r>
            <a:endParaRPr lang="en-US" altLang="ja-JP" sz="1600" dirty="0">
              <a:solidFill>
                <a:srgbClr val="0070C0"/>
              </a:solidFill>
              <a:latin typeface="HGS創英ﾌﾟﾚｾﾞﾝｽEB" panose="02020800000000000000" pitchFamily="18" charset="-128"/>
              <a:ea typeface="HGS創英ﾌﾟﾚｾﾞﾝｽEB" panose="02020800000000000000" pitchFamily="18" charset="-128"/>
            </a:endParaRPr>
          </a:p>
          <a:p>
            <a:r>
              <a:rPr kumimoji="1" lang="ja-JP" altLang="en-US" sz="1600" dirty="0">
                <a:solidFill>
                  <a:srgbClr val="0070C0"/>
                </a:solidFill>
                <a:latin typeface="HGS創英ﾌﾟﾚｾﾞﾝｽEB" panose="02020800000000000000" pitchFamily="18" charset="-128"/>
                <a:ea typeface="HGS創英ﾌﾟﾚｾﾞﾝｽEB" panose="02020800000000000000" pitchFamily="18" charset="-128"/>
              </a:rPr>
              <a:t>　　　　　　　　　　　　　　　　　　</a:t>
            </a:r>
            <a:r>
              <a:rPr kumimoji="1" lang="ja-JP" altLang="en-US" sz="1400" dirty="0">
                <a:solidFill>
                  <a:srgbClr val="0070C0"/>
                </a:solidFill>
                <a:latin typeface="HGS創英ﾌﾟﾚｾﾞﾝｽEB" panose="02020800000000000000" pitchFamily="18" charset="-128"/>
                <a:ea typeface="HGS創英ﾌﾟﾚｾﾞﾝｽEB" panose="02020800000000000000" pitchFamily="18" charset="-128"/>
              </a:rPr>
              <a:t>奮ってご参加ください</a:t>
            </a:r>
            <a:r>
              <a:rPr kumimoji="1" lang="en-US" altLang="ja-JP" sz="1400" dirty="0">
                <a:solidFill>
                  <a:srgbClr val="0070C0"/>
                </a:solidFill>
                <a:latin typeface="HGS創英ﾌﾟﾚｾﾞﾝｽEB" panose="02020800000000000000" pitchFamily="18" charset="-128"/>
                <a:ea typeface="HGS創英ﾌﾟﾚｾﾞﾝｽEB" panose="02020800000000000000" pitchFamily="18" charset="-128"/>
              </a:rPr>
              <a:t>!</a:t>
            </a:r>
            <a:endParaRPr kumimoji="1" lang="ja-JP" altLang="en-US" sz="1400" dirty="0">
              <a:latin typeface="HGS創英ﾌﾟﾚｾﾞﾝｽEB" panose="02020800000000000000" pitchFamily="18" charset="-128"/>
              <a:ea typeface="HGS創英ﾌﾟﾚｾﾞﾝｽEB" panose="02020800000000000000" pitchFamily="18" charset="-128"/>
            </a:endParaRPr>
          </a:p>
        </p:txBody>
      </p:sp>
      <p:sp>
        <p:nvSpPr>
          <p:cNvPr id="5" name="Rectangle 1">
            <a:extLst>
              <a:ext uri="{FF2B5EF4-FFF2-40B4-BE49-F238E27FC236}">
                <a16:creationId xmlns:a16="http://schemas.microsoft.com/office/drawing/2014/main" id="{04E8FD02-5E07-04D7-84F5-8E290DF55C3A}"/>
              </a:ext>
            </a:extLst>
          </p:cNvPr>
          <p:cNvSpPr>
            <a:spLocks noChangeArrowheads="1"/>
          </p:cNvSpPr>
          <p:nvPr/>
        </p:nvSpPr>
        <p:spPr bwMode="auto">
          <a:xfrm>
            <a:off x="152400" y="152400"/>
            <a:ext cx="758825" cy="0"/>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C8C6C4"/>
                </a:solidFill>
                <a:effectLst/>
                <a:latin typeface="Arial" panose="020B0604020202020204" pitchFamily="34" charset="0"/>
                <a:ea typeface="&amp;quot"/>
              </a:rPr>
              <a:t>881%</a:t>
            </a:r>
            <a:endParaRPr kumimoji="0" lang="ja-JP" altLang="ja-JP" sz="1000" b="0" i="0" u="none" strike="noStrike" cap="none" normalizeH="0" baseline="0">
              <a:ln>
                <a:noFill/>
              </a:ln>
              <a:solidFill>
                <a:srgbClr val="F3F2F1"/>
              </a:solidFill>
              <a:effectLst/>
              <a:latin typeface="Arial" panose="020B0604020202020204" pitchFamily="34" charset="0"/>
              <a:ea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200" b="0" i="0" u="none" strike="noStrike" cap="none" normalizeH="0" baseline="0">
                <a:ln>
                  <a:noFill/>
                </a:ln>
                <a:solidFill>
                  <a:srgbClr val="F3F2F1"/>
                </a:solidFill>
                <a:effectLst/>
                <a:latin typeface="Arial" panose="020B0604020202020204" pitchFamily="34" charset="0"/>
                <a:ea typeface="&amp;quot"/>
              </a:rPr>
              <a:t>|</a:t>
            </a:r>
            <a:endParaRPr kumimoji="0" lang="ja-JP" altLang="ja-JP" sz="1000" b="0" i="0" u="none" strike="noStrike" cap="none" normalizeH="0" baseline="0">
              <a:ln>
                <a:noFill/>
              </a:ln>
              <a:solidFill>
                <a:srgbClr val="F3F2F1"/>
              </a:solidFill>
              <a:effectLst/>
              <a:latin typeface="Arial" panose="020B0604020202020204" pitchFamily="34" charset="0"/>
              <a:ea typeface="&amp;quo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7443C542-93FB-0BE6-3268-F91BF8537FD6}"/>
              </a:ext>
            </a:extLst>
          </p:cNvPr>
          <p:cNvSpPr>
            <a:spLocks noChangeArrowheads="1"/>
          </p:cNvSpPr>
          <p:nvPr/>
        </p:nvSpPr>
        <p:spPr bwMode="auto">
          <a:xfrm>
            <a:off x="152400" y="152400"/>
            <a:ext cx="2430463" cy="0"/>
          </a:xfrm>
          <a:prstGeom prst="rect">
            <a:avLst/>
          </a:prstGeom>
          <a:solidFill>
            <a:srgbClr val="2020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F3F2F1"/>
                </a:solidFill>
                <a:effectLst/>
                <a:latin typeface="Arial" panose="020B0604020202020204" pitchFamily="34" charset="0"/>
                <a:ea typeface="&amp;quot"/>
              </a:rPr>
              <a:t>0</a:t>
            </a:r>
            <a:r>
              <a:rPr kumimoji="0" lang="ja-JP" altLang="ja-JP" sz="1000" b="0" i="0" u="none" strike="noStrike" cap="none" normalizeH="0" baseline="0">
                <a:ln>
                  <a:noFill/>
                </a:ln>
                <a:solidFill>
                  <a:srgbClr val="F3F2F1"/>
                </a:solidFill>
                <a:effectLst/>
                <a:latin typeface="Arial" panose="020B0604020202020204" pitchFamily="34" charset="0"/>
                <a:ea typeface="&amp;quo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92B49599-55E0-FDA9-DE47-E1C2FF141208}"/>
              </a:ext>
            </a:extLst>
          </p:cNvPr>
          <p:cNvSpPr>
            <a:spLocks noChangeArrowheads="1"/>
          </p:cNvSpPr>
          <p:nvPr/>
        </p:nvSpPr>
        <p:spPr bwMode="auto">
          <a:xfrm>
            <a:off x="152400" y="152400"/>
            <a:ext cx="2430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a:extLst>
              <a:ext uri="{FF2B5EF4-FFF2-40B4-BE49-F238E27FC236}">
                <a16:creationId xmlns:a16="http://schemas.microsoft.com/office/drawing/2014/main" id="{D5E31B53-E07E-B3FF-6390-AF569E131BC7}"/>
              </a:ext>
            </a:extLst>
          </p:cNvPr>
          <p:cNvSpPr>
            <a:spLocks noChangeArrowheads="1"/>
          </p:cNvSpPr>
          <p:nvPr/>
        </p:nvSpPr>
        <p:spPr bwMode="auto">
          <a:xfrm>
            <a:off x="152400" y="152400"/>
            <a:ext cx="2430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3F2F1"/>
                </a:solidFill>
                <a:effectLst/>
                <a:latin typeface="Arial" panose="020B0604020202020204" pitchFamily="34" charset="0"/>
                <a:ea typeface="&amp;quot"/>
              </a:rPr>
              <a:t>135 x 135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2" name="図 11" descr="QR コード&#10;&#10;自動的に生成された説明">
            <a:extLst>
              <a:ext uri="{FF2B5EF4-FFF2-40B4-BE49-F238E27FC236}">
                <a16:creationId xmlns:a16="http://schemas.microsoft.com/office/drawing/2014/main" id="{19C82231-6024-E251-0E16-4549ACCDA4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348" y="7034003"/>
            <a:ext cx="715883" cy="715883"/>
          </a:xfrm>
          <a:prstGeom prst="rect">
            <a:avLst/>
          </a:prstGeom>
        </p:spPr>
      </p:pic>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161</Words>
  <Application>Microsoft Office PowerPoint</Application>
  <PresentationFormat>ユーザー設定</PresentationFormat>
  <Paragraphs>29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HGS創英ﾌﾟﾚｾﾞﾝｽEB</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2016-07-14T10:44:06Z</dcterms:created>
  <dcterms:modified xsi:type="dcterms:W3CDTF">2023-10-16T02:24:50Z</dcterms:modified>
</cp:coreProperties>
</file>